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Layouts/slideLayout16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app.xml" ContentType="application/vnd.openxmlformats-officedocument.extended-properties+xml"/>
  <Override PartName="/ppt/slides/slide8.xml" ContentType="application/vnd.openxmlformats-officedocument.presentationml.slide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C77"/>
    <a:srgbClr val="041944"/>
    <a:srgbClr val="3333CC"/>
    <a:srgbClr val="0000FF"/>
  </p:clrMru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presProps" Target="presProps.xml" /><Relationship Id="rId18" Type="http://schemas.openxmlformats.org/officeDocument/2006/relationships/tableStyles" Target="tableStyles.xml" /><Relationship Id="rId1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>
              <a:cxnSpLocks/>
            </p:cNvCxnSpPr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vertTitleAnd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1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>
              <a:cxnSpLocks/>
            </p:cNvCxnSpPr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72C4A-FA59-4322-8004-0BEC2BD31B9E}" type="datetimeFigureOut">
              <a:rPr lang="ru-RU" smtClean="0"/>
              <a:t>02.05.2026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239E304-C512-4931-9DD0-448BEDC41D1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5363" y="2159335"/>
            <a:ext cx="5836118" cy="2308324"/>
          </a:xfrm>
          <a:prstGeom prst="rect">
            <a:avLst/>
          </a:prstGeom>
          <a:noFill/>
          <a:effectLst>
            <a:glow rad="63500">
              <a:schemeClr val="accent3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latin typeface="Century Schoolbook" pitchFamily="18" charset="0" panose="02040604050505020304"/>
              </a:rPr>
              <a:t>СВЯТОЙ РАВНОАПОСТОЛЬНЫЙ ВЕЛИКИЙ КНЯЗЬ ВЛАДИМИР И ЦАРИЦА АННА РОМАНОВНА КАК ВЫСОКИЙ ПРИМЕР СОЗИДАНИЯ СУПРУЖЕСТВА И ВОСПИТАНИЯ ДЕТЕЙ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6503472" y="731077"/>
            <a:ext cx="5178479" cy="516484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4102" y="278414"/>
            <a:ext cx="55658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latin typeface="Century Schoolbook" pitchFamily="18" charset="0" panose="02040604050505020304"/>
              </a:rPr>
              <a:t>УСПЕХИ АННЫ РОМАНОВНЫ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40355" y="984952"/>
            <a:ext cx="5469557" cy="547370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096000" y="984952"/>
            <a:ext cx="382925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Анна не только вела просветительскую деятельность, но и </a:t>
            </a:r>
            <a:r>
              <a:rPr lang="ru-RU" b="1" dirty="0">
                <a:latin typeface="Century Schoolbook" pitchFamily="18" charset="0" panose="02040604050505020304"/>
              </a:rPr>
              <a:t>помогала великому князю Владимиру в создании первого русского законодательства</a:t>
            </a:r>
            <a:r>
              <a:rPr lang="ru-RU" dirty="0">
                <a:latin typeface="Century Schoolbook" pitchFamily="18" charset="0" panose="02040604050505020304"/>
              </a:rPr>
              <a:t>. В Уставе Владимира имеется преамбула: «Се аз, князь </a:t>
            </a:r>
            <a:r>
              <a:rPr lang="ru-RU" dirty="0" err="1">
                <a:latin typeface="Century Schoolbook" pitchFamily="18" charset="0" panose="02040604050505020304"/>
              </a:rPr>
              <a:t>Володимир</a:t>
            </a:r>
            <a:r>
              <a:rPr lang="ru-RU" dirty="0">
                <a:latin typeface="Century Schoolbook" pitchFamily="18" charset="0" panose="02040604050505020304"/>
              </a:rPr>
              <a:t>, </a:t>
            </a:r>
            <a:r>
              <a:rPr lang="ru-RU" dirty="0" err="1">
                <a:latin typeface="Century Schoolbook" pitchFamily="18" charset="0" panose="02040604050505020304"/>
              </a:rPr>
              <a:t>сгадав</a:t>
            </a:r>
            <a:r>
              <a:rPr lang="ru-RU" dirty="0">
                <a:latin typeface="Century Schoolbook" pitchFamily="18" charset="0" panose="02040604050505020304"/>
              </a:rPr>
              <a:t> </a:t>
            </a:r>
            <a:r>
              <a:rPr lang="ru-RU" dirty="0" err="1">
                <a:latin typeface="Century Schoolbook" pitchFamily="18" charset="0" panose="02040604050505020304"/>
              </a:rPr>
              <a:t>есми</a:t>
            </a:r>
            <a:r>
              <a:rPr lang="ru-RU" dirty="0">
                <a:latin typeface="Century Schoolbook" pitchFamily="18" charset="0" panose="02040604050505020304"/>
              </a:rPr>
              <a:t> с своею княгинею Анною и со своими детьми…»</a:t>
            </a:r>
          </a:p>
          <a:p>
            <a:endParaRPr lang="ru-RU" dirty="0">
              <a:latin typeface="Century Schoolbook" pitchFamily="18" charset="0" panose="02040604050505020304"/>
            </a:endParaRPr>
          </a:p>
          <a:p>
            <a:r>
              <a:rPr lang="ru-RU" dirty="0">
                <a:latin typeface="Century Schoolbook" pitchFamily="18" charset="0" panose="02040604050505020304"/>
              </a:rPr>
              <a:t>Известно, что великий князь доверял Анне Романовне дела, связанные с внешнеполитической деятельностью. Например, </a:t>
            </a:r>
            <a:r>
              <a:rPr lang="ru-RU" b="1" dirty="0">
                <a:latin typeface="Century Schoolbook" pitchFamily="18" charset="0" panose="02040604050505020304"/>
              </a:rPr>
              <a:t>налаживание контактов с императором Оттоном в 989 и 990 гг.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6823" y="147405"/>
            <a:ext cx="56716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ВЛАДИМИР СВЯТОСЛАВИЧ, АННА РОМАНОВНА И ИХ ДЕТИ</a:t>
            </a:r>
            <a:endParaRPr lang="ru-RU" sz="2400" dirty="0">
              <a:solidFill>
                <a:srgbClr val="072C77"/>
              </a:solidFill>
              <a:latin typeface="Century Schoolbook" pitchFamily="18" charset="0" panose="02040604050505020304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6096000" y="1374972"/>
            <a:ext cx="4748388" cy="477038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56822" y="1429872"/>
            <a:ext cx="553758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Плодом 22 лет совместной жизни великого князя и княгини было </a:t>
            </a:r>
            <a:r>
              <a:rPr lang="ru-RU" sz="1800" b="1" dirty="0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глубокое </a:t>
            </a:r>
            <a:r>
              <a:rPr lang="ru-RU" sz="1800" b="1" dirty="0" err="1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вооцерковление</a:t>
            </a:r>
            <a:r>
              <a:rPr lang="ru-RU" sz="1800" b="1" dirty="0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 Владимира Святославича, а также их детей</a:t>
            </a:r>
            <a:r>
              <a:rPr lang="ru-RU" sz="1800" dirty="0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. В частности, известны имена: Бориса, Глеба, </a:t>
            </a:r>
            <a:r>
              <a:rPr lang="ru-RU" sz="1800" dirty="0" err="1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Феофано</a:t>
            </a:r>
            <a:r>
              <a:rPr lang="ru-RU" sz="1800" dirty="0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, Марии.</a:t>
            </a:r>
            <a:endParaRPr lang="ru-RU" dirty="0">
              <a:latin typeface="Century Schoolbook" pitchFamily="18" charset="0" panose="020406040505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6823" y="3358671"/>
            <a:ext cx="553758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Отрасль Владимира Святославича и Анны Романовны, </a:t>
            </a:r>
            <a:r>
              <a:rPr lang="ru-RU" sz="1800" b="1" dirty="0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братья Борис и Глеб, стали первыми русскими страстотерпцами</a:t>
            </a:r>
            <a:r>
              <a:rPr lang="ru-RU" sz="1800" dirty="0"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. В мученическом подвиге прослеживается та же глубина жертвенной веры, которой обладала их мать. Святость братьев-князей была несомненна для Русской Церкви, почему их прославление последовало менее чем через 100 лет после кончины.</a:t>
            </a:r>
            <a:endParaRPr lang="ru-RU" dirty="0">
              <a:latin typeface="Century Schoolbook" pitchFamily="18" charset="0" panose="020406040505050203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6132406" y="298692"/>
            <a:ext cx="5784474" cy="578447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75120" y="1097588"/>
            <a:ext cx="54807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Анна заложила особенности храмовой планировки,</a:t>
            </a:r>
            <a:r>
              <a:rPr lang="ru-RU" dirty="0">
                <a:solidFill>
                  <a:srgbClr val="090110"/>
                </a:solidFill>
                <a:latin typeface="Century Schoolbook" pitchFamily="18" charset="0" panose="02040604050505020304"/>
                <a:ea typeface="Times New Roman" pitchFamily="18" charset="0" panose="02020603050405020304"/>
              </a:rPr>
              <a:t> ставшие 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отличительной чертой русских храмов на много веков вперед. </a:t>
            </a:r>
            <a:r>
              <a:rPr lang="ru-RU" sz="1800" b="1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Великокняжеская семья, мужчины и женщины, вместе молились на обширных хорах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. В византийских храмах этого не было, а хорам не придавали такого значения ‒ они были тесные и полутемные.</a:t>
            </a:r>
          </a:p>
          <a:p>
            <a:endParaRPr lang="ru-RU" dirty="0">
              <a:solidFill>
                <a:srgbClr val="090110"/>
              </a:solidFill>
              <a:latin typeface="Century Schoolbook" pitchFamily="18" charset="0" panose="02040604050505020304"/>
              <a:ea typeface="Times New Roman" pitchFamily="18" charset="0" panose="02020603050405020304"/>
            </a:endParaRPr>
          </a:p>
          <a:p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На Руси же на хорах стояла вся княжеская семья, поэтому, начиная с XI в., их стали делать все светлее и просторнее. Только приблизительно в XVI в. хоры перестали занимать в храмах ведущее положение, когда Иван Грозный начал занимать место у алтаря как царь.</a:t>
            </a:r>
            <a:endParaRPr lang="ru-RU" dirty="0">
              <a:latin typeface="Century Schoolbook" pitchFamily="18" charset="0" panose="020406040505050203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5120" y="231624"/>
            <a:ext cx="37289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latin typeface="Century Schoolbook" pitchFamily="18" charset="0" panose="02040604050505020304"/>
              </a:rPr>
              <a:t>ЦЕРКОВЬ И СЕМЬЯ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63199" y="990907"/>
            <a:ext cx="4431665" cy="441452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63199" y="234032"/>
            <a:ext cx="48210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КОНЧИНА И ПОЧИТАНИЕ</a:t>
            </a:r>
            <a:endParaRPr lang="ru-RU" sz="2400" dirty="0">
              <a:solidFill>
                <a:srgbClr val="072C77"/>
              </a:solidFill>
              <a:latin typeface="Century Schoolbook" pitchFamily="18" charset="0" panose="020406040505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75985" y="881112"/>
            <a:ext cx="470916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Анна Романовна отошла к Богу в 1011 году. Для великого князя смерть супруги стала тяжелой утратой. Хотя в его жизни было много жен, он завещал похоронить себя именно рядом с ней, что и было исполнено в 1015 году.</a:t>
            </a:r>
          </a:p>
          <a:p>
            <a:endParaRPr lang="ru-RU" dirty="0">
              <a:latin typeface="Century Schoolbook" pitchFamily="18" charset="0" panose="02040604050505020304"/>
            </a:endParaRPr>
          </a:p>
          <a:p>
            <a:r>
              <a:rPr lang="ru-RU" dirty="0">
                <a:latin typeface="Century Schoolbook" pitchFamily="18" charset="0" panose="02040604050505020304"/>
              </a:rPr>
              <a:t>Для погребения великой княгини был изготовлен мраморный саркофаг, украшенный красивой резьбой. Он был установлен по центру Десятинной церкви.</a:t>
            </a:r>
          </a:p>
          <a:p>
            <a:endParaRPr lang="ru-RU" dirty="0">
              <a:latin typeface="Century Schoolbook" pitchFamily="18" charset="0" panose="02040604050505020304"/>
            </a:endParaRPr>
          </a:p>
          <a:p>
            <a:r>
              <a:rPr lang="ru-RU" dirty="0">
                <a:latin typeface="Century Schoolbook" pitchFamily="18" charset="0" panose="02040604050505020304"/>
              </a:rPr>
              <a:t>В Византии подобной чести ‒ быть похороненными в храме ‒ не удостаивались даже императоры.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3199" y="5700638"/>
            <a:ext cx="86037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До разрушения Десятинной церкви останки Анны и Владимира особо почитались русскими людьми как святыня.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717405" y="344323"/>
            <a:ext cx="6202612" cy="616935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39356" y="195532"/>
            <a:ext cx="53780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latin typeface="Century Schoolbook" pitchFamily="18" charset="0" panose="02040604050505020304"/>
              </a:rPr>
              <a:t>НАСЛЕДИЕ. </a:t>
            </a:r>
            <a:r>
              <a:rPr lang="ru-RU" sz="2400" b="1" dirty="0">
                <a:solidFill>
                  <a:srgbClr val="C00000"/>
                </a:solidFill>
                <a:latin typeface="Century Schoolbook" pitchFamily="18" charset="0" panose="02040604050505020304"/>
              </a:rPr>
              <a:t>ПАСХАЛЬНАЯ НЕДЕЛЯ СЕМЬИ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3105" y="1162321"/>
            <a:ext cx="5378049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Уже два года Крымская Митрополия по благословению Святейшего Патриарха Московского и всея Руси празднует </a:t>
            </a:r>
            <a:r>
              <a:rPr lang="ru-RU" b="1" dirty="0">
                <a:latin typeface="Century Schoolbook" pitchFamily="18" charset="0" panose="02040604050505020304"/>
              </a:rPr>
              <a:t>День крещения святого равноапостольного великого князя Владимира с дружиной в Херсонесе</a:t>
            </a:r>
            <a:r>
              <a:rPr lang="ru-RU" dirty="0">
                <a:latin typeface="Century Schoolbook" pitchFamily="18" charset="0" panose="02040604050505020304"/>
              </a:rPr>
              <a:t>. Это событие неразрывно связано с подвигом византийской порфирородной принцессы, княгини Анны Романовны, которая вразумила Крестителя Руси самому принять крещение и впоследствии деятельно просвещала русскую землю светом Евангелия.</a:t>
            </a:r>
          </a:p>
          <a:p>
            <a:endParaRPr lang="ru-RU" dirty="0">
              <a:latin typeface="Century Schoolbook" pitchFamily="18" charset="0" panose="02040604050505020304"/>
            </a:endParaRPr>
          </a:p>
          <a:p>
            <a:r>
              <a:rPr lang="ru-RU" dirty="0">
                <a:latin typeface="Century Schoolbook" pitchFamily="18" charset="0" panose="02040604050505020304"/>
              </a:rPr>
              <a:t>Сегодня в Крымской Митрополии готовится проведение </a:t>
            </a:r>
            <a:r>
              <a:rPr lang="ru-RU" b="1" dirty="0">
                <a:latin typeface="Century Schoolbook" pitchFamily="18" charset="0" panose="02040604050505020304"/>
              </a:rPr>
              <a:t>недели христианской семьи</a:t>
            </a:r>
            <a:r>
              <a:rPr lang="ru-RU" dirty="0">
                <a:latin typeface="Century Schoolbook" pitchFamily="18" charset="0" panose="02040604050505020304"/>
              </a:rPr>
              <a:t>, примером которой стала чета святого равноапостольного князя Владимира и княгини </a:t>
            </a:r>
            <a:r>
              <a:rPr lang="ru-RU">
                <a:latin typeface="Century Schoolbook" pitchFamily="18" charset="0" panose="02040604050505020304"/>
              </a:rPr>
              <a:t>Анны Романовны.</a:t>
            </a:r>
            <a:endParaRPr lang="ru-RU" dirty="0">
              <a:latin typeface="Century Schoolbook" pitchFamily="18" charset="0" panose="020406040505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437131" y="778036"/>
            <a:ext cx="5097396" cy="5090172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50503" y="214783"/>
            <a:ext cx="8783872" cy="46166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latin typeface="Century Schoolbook" pitchFamily="18" charset="0" panose="02040604050505020304"/>
              </a:rPr>
              <a:t>ПОРФИРОРОДНАЯ ЦАРИЦА АННА РОМАНОВНА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28388" y="778036"/>
            <a:ext cx="40065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Анна (13 марта 963 г. – 1011 гг.) – принцесса Восточной Римской империи, дочь византийского императора </a:t>
            </a:r>
            <a:r>
              <a:rPr lang="ru-RU" dirty="0" err="1">
                <a:latin typeface="Century Schoolbook" pitchFamily="18" charset="0" panose="02040604050505020304"/>
              </a:rPr>
              <a:t>Аморейско</a:t>
            </a:r>
            <a:r>
              <a:rPr lang="ru-RU" dirty="0">
                <a:latin typeface="Century Schoolbook" pitchFamily="18" charset="0" panose="02040604050505020304"/>
              </a:rPr>
              <a:t>-Македонской династии Романа II, внучка императора Константина VII Багрянородного.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28388" y="2809361"/>
            <a:ext cx="40065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Свое прозвище «Порфирородная» получила, так как была рождена в семье правящего императора в особой комнате Большого дворца Константинополя, стены которой были облицованы порфиром — камнем пурпурного цвета. Неслучайно </a:t>
            </a:r>
            <a:r>
              <a:rPr lang="ru-RU" b="1" dirty="0">
                <a:latin typeface="Century Schoolbook" pitchFamily="18" charset="0" panose="02040604050505020304"/>
              </a:rPr>
              <a:t>русские летописи именуют Анну Романовну царицей</a:t>
            </a:r>
            <a:r>
              <a:rPr lang="ru-RU" dirty="0">
                <a:latin typeface="Century Schoolbook" pitchFamily="18" charset="0" panose="02040604050505020304"/>
              </a:rPr>
              <a:t>, чем подчеркивается ее право престолонаследия.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6883" y="701255"/>
            <a:ext cx="651630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Анна росла в эпоху </a:t>
            </a:r>
            <a:r>
              <a:rPr lang="ru-RU" b="1" dirty="0">
                <a:latin typeface="Century Schoolbook" pitchFamily="18" charset="0" panose="02040604050505020304"/>
              </a:rPr>
              <a:t>Македонского ренессанса</a:t>
            </a:r>
            <a:r>
              <a:rPr lang="ru-RU" dirty="0">
                <a:latin typeface="Century Schoolbook" pitchFamily="18" charset="0" panose="02040604050505020304"/>
              </a:rPr>
              <a:t>, когда Византия достигла наивысшего могущества со времен Юстиниана I.</a:t>
            </a:r>
          </a:p>
          <a:p>
            <a:endParaRPr lang="ru-RU" dirty="0">
              <a:latin typeface="Century Schoolbook" pitchFamily="18" charset="0" panose="02040604050505020304"/>
            </a:endParaRPr>
          </a:p>
          <a:p>
            <a:r>
              <a:rPr lang="ru-RU" dirty="0">
                <a:latin typeface="Century Schoolbook" pitchFamily="18" charset="0" panose="02040604050505020304"/>
              </a:rPr>
              <a:t>После смерти Иоанна </a:t>
            </a:r>
            <a:r>
              <a:rPr lang="ru-RU" dirty="0" err="1">
                <a:latin typeface="Century Schoolbook" pitchFamily="18" charset="0" panose="02040604050505020304"/>
              </a:rPr>
              <a:t>Цимисхия</a:t>
            </a:r>
            <a:r>
              <a:rPr lang="ru-RU" dirty="0">
                <a:latin typeface="Century Schoolbook" pitchFamily="18" charset="0" panose="02040604050505020304"/>
              </a:rPr>
              <a:t> в 976 г. братья принцессы Анны Василий II </a:t>
            </a:r>
            <a:r>
              <a:rPr lang="ru-RU" dirty="0" err="1">
                <a:latin typeface="Century Schoolbook" pitchFamily="18" charset="0" panose="02040604050505020304"/>
              </a:rPr>
              <a:t>Болгаробойца</a:t>
            </a:r>
            <a:r>
              <a:rPr lang="ru-RU" dirty="0">
                <a:latin typeface="Century Schoolbook" pitchFamily="18" charset="0" panose="02040604050505020304"/>
              </a:rPr>
              <a:t> и Константин VIII заняли трон, а их сестра стала завидной невестой.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6883" y="185922"/>
            <a:ext cx="60350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latin typeface="Century Schoolbook" pitchFamily="18" charset="0" panose="02040604050505020304"/>
              </a:rPr>
              <a:t>ОБРАЗОВАНИЕ И ЗАМУЖЕСТВО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6883" y="2942659"/>
            <a:ext cx="659330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Европейские монархи имели большую заинтересованность в браке с византийской принцессой. За Анну сватались наследник престола Священной Римской империи Оттон III, сын французского короля Роберт II и др. Однако </a:t>
            </a:r>
            <a:r>
              <a:rPr lang="ru-RU" b="1" dirty="0">
                <a:latin typeface="Century Schoolbook" pitchFamily="18" charset="0" panose="02040604050505020304"/>
              </a:rPr>
              <a:t>предложения завершались отказом</a:t>
            </a:r>
            <a:r>
              <a:rPr lang="ru-RU" dirty="0">
                <a:latin typeface="Century Schoolbook" pitchFamily="18" charset="0" panose="02040604050505020304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6882" y="4822257"/>
            <a:ext cx="659330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Свадьба с Владимиром Святославичем также не предвещала ей семейного счастья. «Повесть временных лет» честно передает разговор принцессы с братом-императором: </a:t>
            </a:r>
            <a:r>
              <a:rPr lang="ru-RU" b="1" i="1" dirty="0">
                <a:latin typeface="Century Schoolbook" pitchFamily="18" charset="0" panose="02040604050505020304"/>
              </a:rPr>
              <a:t>«Она же не </a:t>
            </a:r>
            <a:r>
              <a:rPr lang="ru-RU" b="1" i="1" dirty="0" err="1">
                <a:latin typeface="Century Schoolbook" pitchFamily="18" charset="0" panose="02040604050505020304"/>
              </a:rPr>
              <a:t>хотяше</a:t>
            </a:r>
            <a:r>
              <a:rPr lang="ru-RU" b="1" i="1" dirty="0">
                <a:latin typeface="Century Schoolbook" pitchFamily="18" charset="0" panose="02040604050505020304"/>
              </a:rPr>
              <a:t> </a:t>
            </a:r>
            <a:r>
              <a:rPr lang="ru-RU" b="1" i="1" dirty="0" err="1">
                <a:latin typeface="Century Schoolbook" pitchFamily="18" charset="0" panose="02040604050505020304"/>
              </a:rPr>
              <a:t>ити</a:t>
            </a:r>
            <a:r>
              <a:rPr lang="ru-RU" b="1" i="1" dirty="0">
                <a:latin typeface="Century Schoolbook" pitchFamily="18" charset="0" panose="02040604050505020304"/>
              </a:rPr>
              <a:t>: «яко в полон», </a:t>
            </a:r>
            <a:r>
              <a:rPr lang="ru-RU" b="1" i="1" dirty="0" err="1">
                <a:latin typeface="Century Schoolbook" pitchFamily="18" charset="0" panose="02040604050505020304"/>
              </a:rPr>
              <a:t>рече</a:t>
            </a:r>
            <a:r>
              <a:rPr lang="ru-RU" b="1" i="1" dirty="0">
                <a:latin typeface="Century Schoolbook" pitchFamily="18" charset="0" panose="02040604050505020304"/>
              </a:rPr>
              <a:t>, «иду, луче бы ми </a:t>
            </a:r>
            <a:r>
              <a:rPr lang="ru-RU" b="1" i="1" dirty="0" err="1">
                <a:latin typeface="Century Schoolbook" pitchFamily="18" charset="0" panose="02040604050505020304"/>
              </a:rPr>
              <a:t>зде</a:t>
            </a:r>
            <a:r>
              <a:rPr lang="ru-RU" b="1" i="1" dirty="0">
                <a:latin typeface="Century Schoolbook" pitchFamily="18" charset="0" panose="02040604050505020304"/>
              </a:rPr>
              <a:t> умрете».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7181011" y="1020395"/>
            <a:ext cx="4854912" cy="48172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393599" y="1053732"/>
            <a:ext cx="4750536" cy="475053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93906" y="166656"/>
            <a:ext cx="53473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latin typeface="Century Schoolbook" pitchFamily="18" charset="0" panose="02040604050505020304"/>
              </a:rPr>
              <a:t>БРАК С ВЕЛИКИМ КНЯЗЕМ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29989" y="628321"/>
            <a:ext cx="432415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Братья-императоры убедили сестру принять тяжелое решение: вступить в брак с Владимиром Святославичем. Согласно летописям, они видели в этом великую миссию Анны – </a:t>
            </a:r>
            <a:r>
              <a:rPr lang="ru-RU" sz="1800" b="1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обратить в православную веру целую языческую страну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. Сама же принцесса не надеялась обрести счастье на чужбине, но приняла вверенный ей крест как волю Божию.</a:t>
            </a:r>
            <a:endParaRPr lang="ru-RU" dirty="0">
              <a:latin typeface="Century Schoolbook" pitchFamily="18" charset="0" panose="020406040505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29988" y="3902292"/>
            <a:ext cx="432414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Даже в среде светских историков этот поступок служит главной характеристикой княгини Анны как </a:t>
            </a:r>
            <a:r>
              <a:rPr lang="ru-RU" b="1" dirty="0">
                <a:latin typeface="Century Schoolbook" pitchFamily="18" charset="0" panose="02040604050505020304"/>
              </a:rPr>
              <a:t>«очень набожной, высоконравственной и патриотически настроенной женщины».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6323799" y="988385"/>
            <a:ext cx="5439293" cy="543093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8906" y="207620"/>
            <a:ext cx="488241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КРЕЩЕНИЕ ВЛАДИМИРА СВЯТОСЛАВИЧА</a:t>
            </a:r>
            <a:endParaRPr lang="ru-RU" sz="2400" dirty="0">
              <a:solidFill>
                <a:srgbClr val="072C77"/>
              </a:solidFill>
              <a:latin typeface="Century Schoolbook" pitchFamily="18" charset="0" panose="020406040505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906" y="1170907"/>
            <a:ext cx="589489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Анна со свитой прибыла в Корсунь и п</a:t>
            </a:r>
            <a:r>
              <a:rPr lang="ru-RU" sz="1800" dirty="0">
                <a:solidFill>
                  <a:srgbClr val="00000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ри встрече </a:t>
            </a:r>
            <a:r>
              <a:rPr lang="ru-RU" sz="1800" b="1" dirty="0">
                <a:solidFill>
                  <a:srgbClr val="00000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убедила Владимира принять христианство </a:t>
            </a:r>
            <a:r>
              <a:rPr lang="ru-RU" sz="1800" dirty="0">
                <a:solidFill>
                  <a:srgbClr val="00000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как можно быстрее, чтобы излечиться от поразившей его во время осады Херсонеса слепоты.</a:t>
            </a:r>
            <a:endParaRPr lang="ru-RU" dirty="0">
              <a:latin typeface="Century Schoolbook" pitchFamily="18" charset="0" panose="020406040505050203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908" y="2503526"/>
            <a:ext cx="58948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Факт принятия великим князем Владимиром христианства </a:t>
            </a:r>
            <a:r>
              <a:rPr lang="ru-RU" b="1" dirty="0">
                <a:latin typeface="Century Schoolbook" pitchFamily="18" charset="0" panose="02040604050505020304"/>
              </a:rPr>
              <a:t>по настоянию супруги </a:t>
            </a:r>
            <a:r>
              <a:rPr lang="ru-RU" dirty="0">
                <a:latin typeface="Century Schoolbook" pitchFamily="18" charset="0" panose="02040604050505020304"/>
              </a:rPr>
              <a:t>был засвидетельствован сразу несколькими историками-современниками.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908" y="3836145"/>
            <a:ext cx="580826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Князь решился войти в купель лишь после увещеваний своей невесты. Историк В.Н. Татищев предполагает, что со стороны великого князя было нежелание исполнять договоренность о крещении. Его «нечестивые» советники настаивали: принцесса и так в его руках. Поэтому Бог забрал его зрение. Тогда же </a:t>
            </a:r>
            <a:r>
              <a:rPr lang="ru-RU" b="1" dirty="0">
                <a:latin typeface="Century Schoolbook" pitchFamily="18" charset="0" panose="02040604050505020304"/>
              </a:rPr>
              <a:t>в </a:t>
            </a:r>
            <a:r>
              <a:rPr lang="ru-RU" b="1" dirty="0" err="1">
                <a:latin typeface="Century Schoolbook" pitchFamily="18" charset="0" panose="02040604050505020304"/>
              </a:rPr>
              <a:t>херсонесской</a:t>
            </a:r>
            <a:r>
              <a:rPr lang="ru-RU" b="1" dirty="0">
                <a:latin typeface="Century Schoolbook" pitchFamily="18" charset="0" panose="02040604050505020304"/>
              </a:rPr>
              <a:t> купели произошло исцеление великого князя от слепоты</a:t>
            </a:r>
            <a:r>
              <a:rPr lang="ru-RU" dirty="0">
                <a:latin typeface="Century Schoolbook" pitchFamily="18" charset="0" panose="02040604050505020304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269290" y="271487"/>
            <a:ext cx="5421232" cy="538817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6289408" y="943091"/>
            <a:ext cx="5633302" cy="561632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7099" y="291784"/>
            <a:ext cx="55754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effectLst/>
                <a:latin typeface="Century Schoolbook" pitchFamily="18" charset="0" panose="02040604050505020304"/>
                <a:ea typeface="Calibri" pitchFamily="34" charset="0" panose="020F0502020204030204"/>
              </a:rPr>
              <a:t>ЦАРИЦА АННА РОМАНОВНА И КОРСУНСКОЕ ДУХОВЕНСТВО</a:t>
            </a:r>
            <a:endParaRPr lang="ru-RU" sz="2400" dirty="0">
              <a:solidFill>
                <a:srgbClr val="072C77"/>
              </a:solidFill>
              <a:latin typeface="Century Schoolbook" pitchFamily="18" charset="0" panose="02040604050505020304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375386" y="1379397"/>
            <a:ext cx="4966635" cy="494413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496024" y="1379397"/>
            <a:ext cx="424474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Духовенство, прибывшее на Русь, было представл</a:t>
            </a:r>
            <a:r>
              <a:rPr lang="ru-RU" dirty="0">
                <a:solidFill>
                  <a:srgbClr val="090110"/>
                </a:solidFill>
                <a:latin typeface="Century Schoolbook" pitchFamily="18" charset="0" panose="02040604050505020304"/>
                <a:ea typeface="Times New Roman" pitchFamily="18" charset="0" panose="02020603050405020304"/>
              </a:rPr>
              <a:t>ено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 в основном </a:t>
            </a:r>
            <a:r>
              <a:rPr lang="ru-RU" sz="1800" dirty="0" err="1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херсонесским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 клиром и подчинялось Анне, поскольку город стал платой грекам за царевну: «</a:t>
            </a:r>
            <a:r>
              <a:rPr lang="ru-RU" sz="1800" dirty="0" err="1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Вдасть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 же за вено Греком Корсунь опять царице деля». Это значило, что </a:t>
            </a:r>
            <a:r>
              <a:rPr lang="ru-RU" sz="1800" b="1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научением русского народа «закону христианскому» через священников занималась непосредственно царица Анна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.</a:t>
            </a:r>
            <a:r>
              <a:rPr lang="ru-RU" dirty="0">
                <a:effectLst/>
                <a:latin typeface="Century Schoolbook" pitchFamily="18" charset="0" panose="02040604050505020304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96024" y="4643847"/>
            <a:ext cx="408111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В византийских и сирийских хрониках отмечено, что </a:t>
            </a:r>
            <a:r>
              <a:rPr lang="ru-RU" b="1" dirty="0">
                <a:latin typeface="Century Schoolbook" pitchFamily="18" charset="0" panose="02040604050505020304"/>
              </a:rPr>
              <a:t>великая княгиня Анна построила в русском государстве много церквей.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5621154" y="351080"/>
            <a:ext cx="6165232" cy="615584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51597" y="230288"/>
            <a:ext cx="527705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72C77"/>
                </a:solidFill>
                <a:latin typeface="Century Schoolbook" pitchFamily="18" charset="0" panose="02040604050505020304"/>
              </a:rPr>
              <a:t>ПРОСВЕЩЕНИЕ КНЯЖЕСКОГО ДОМА И РУСИ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1597" y="1202961"/>
            <a:ext cx="518079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Благодаря Анне был </a:t>
            </a:r>
            <a:r>
              <a:rPr lang="ru-RU" b="1" dirty="0">
                <a:latin typeface="Century Schoolbook" pitchFamily="18" charset="0" panose="02040604050505020304"/>
              </a:rPr>
              <a:t>заложен канон церковного зодчества на Руси</a:t>
            </a:r>
            <a:r>
              <a:rPr lang="ru-RU" dirty="0">
                <a:latin typeface="Century Schoolbook" pitchFamily="18" charset="0" panose="02040604050505020304"/>
              </a:rPr>
              <a:t>. Десятинная церковь, которая считалась для великого князя придворной и постройкой которой занималась Анна, была сооружена по образцу Богородичной </a:t>
            </a:r>
            <a:r>
              <a:rPr lang="ru-RU" dirty="0" err="1">
                <a:latin typeface="Century Schoolbook" pitchFamily="18" charset="0" panose="02040604050505020304"/>
              </a:rPr>
              <a:t>Фаросской</a:t>
            </a:r>
            <a:r>
              <a:rPr lang="ru-RU" dirty="0">
                <a:latin typeface="Century Schoolbook" pitchFamily="18" charset="0" panose="02040604050505020304"/>
              </a:rPr>
              <a:t> церкви при Большом императорском дворце.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1596" y="3234286"/>
            <a:ext cx="527705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С именем Анны Романовны связано и </a:t>
            </a:r>
            <a:r>
              <a:rPr lang="ru-RU" sz="1800" b="1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зарождение сугубого почитания на Руси Успения Пресвятой Богородицы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, который впервые отмечался осенью 996 г. при освящении Десятинной церкви.</a:t>
            </a:r>
            <a:endParaRPr lang="ru-RU" dirty="0">
              <a:latin typeface="Century Schoolbook" pitchFamily="18" charset="0" panose="0204060405050502030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1597" y="4752594"/>
            <a:ext cx="518079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Все многочисленные дети князя Владимира </a:t>
            </a:r>
            <a:r>
              <a:rPr lang="ru-RU" sz="1800" b="1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с готовностью приняли христианство и распространяли его в своих владениях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. Даже бывшие жены киевского правителя превратились в ревностных христианок, особенно </a:t>
            </a:r>
            <a:r>
              <a:rPr lang="ru-RU" sz="1800" b="1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Рогнеда</a:t>
            </a:r>
            <a:r>
              <a:rPr lang="ru-RU" sz="1800" dirty="0">
                <a:solidFill>
                  <a:srgbClr val="090110"/>
                </a:solidFill>
                <a:effectLst/>
                <a:latin typeface="Century Schoolbook" pitchFamily="18" charset="0" panose="02040604050505020304"/>
                <a:ea typeface="Times New Roman" pitchFamily="18" charset="0" panose="02020603050405020304"/>
              </a:rPr>
              <a:t>. </a:t>
            </a:r>
            <a:endParaRPr lang="ru-RU" dirty="0">
              <a:latin typeface="Century Schoolbook" pitchFamily="18" charset="0" panose="020406040505050203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357738" y="208884"/>
            <a:ext cx="4588301" cy="461337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5707781" y="208884"/>
            <a:ext cx="6290110" cy="630018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7738" y="5025275"/>
            <a:ext cx="515753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entury Schoolbook" pitchFamily="18" charset="0" panose="02040604050505020304"/>
              </a:rPr>
              <a:t>Известно, что среди приданого царицы, с которым она уехала на Русь, были </a:t>
            </a:r>
            <a:r>
              <a:rPr lang="ru-RU" b="1" dirty="0" err="1">
                <a:latin typeface="Century Schoolbook" pitchFamily="18" charset="0" panose="02040604050505020304"/>
              </a:rPr>
              <a:t>Ченстоховская</a:t>
            </a:r>
            <a:r>
              <a:rPr lang="ru-RU" b="1" dirty="0">
                <a:latin typeface="Century Schoolbook" pitchFamily="18" charset="0" panose="02040604050505020304"/>
              </a:rPr>
              <a:t> икона Божией Матери</a:t>
            </a:r>
            <a:r>
              <a:rPr lang="ru-RU" dirty="0">
                <a:latin typeface="Century Schoolbook" pitchFamily="18" charset="0" panose="02040604050505020304"/>
              </a:rPr>
              <a:t> и </a:t>
            </a:r>
            <a:r>
              <a:rPr lang="ru-RU" b="1" dirty="0">
                <a:latin typeface="Century Schoolbook" pitchFamily="18" charset="0" panose="02040604050505020304"/>
              </a:rPr>
              <a:t>Минская икона Божией Матери</a:t>
            </a:r>
            <a:r>
              <a:rPr lang="ru-RU" dirty="0">
                <a:latin typeface="Century Schoolbook" pitchFamily="18" charset="0" panose="02040604050505020304"/>
              </a:rPr>
              <a:t>, которая ранее хранилась в Десятинной церкви.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Аспект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спект">
      <a:majorFont>
        <a:latin typeface="Trebuchet MS" panose="020B0603020202020204"/>
        <a:ea typeface="Liberation Sans"/>
        <a:cs typeface="Liberation Sans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Liberation Sans"/>
        <a:cs typeface="Liberation Sans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62</TotalTime>
  <Pages>0</Pages>
  <Words>1072</Words>
  <Characters>0</Characters>
  <CharactersWithSpaces>0</CharactersWithSpaces>
  <Application>Р7-Офис/2026.1.2.1942</Application>
  <DocSecurity>0</DocSecurity>
  <PresentationFormat>Широкоэкранный</PresentationFormat>
  <Lines>0</Lines>
  <Paragraphs>47</Paragraphs>
  <Slides>14</Slides>
  <Notes>0</Notes>
  <HiddenSlides>0</HiddenSlides>
  <MMClips>0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user2</dc:creator>
  <cp:keywords/>
  <dc:description/>
  <dc:identifier/>
  <dc:language/>
  <cp:lastModifiedBy>Host_user</cp:lastModifiedBy>
  <cp:revision>2</cp:revision>
  <dcterms:created xsi:type="dcterms:W3CDTF">2026-05-02T17:52:30Z</dcterms:created>
  <dcterms:modified xsi:type="dcterms:W3CDTF">2026-05-02T19:56:21Z</dcterms:modified>
  <cp:category/>
  <cp:contentStatus/>
  <cp:version/>
</cp:coreProperties>
</file>